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  <p:sldMasterId id="2147483704" r:id="rId5"/>
    <p:sldMasterId id="2147483716" r:id="rId6"/>
  </p:sldMasterIdLst>
  <p:notesMasterIdLst>
    <p:notesMasterId r:id="rId41"/>
  </p:notesMasterIdLst>
  <p:sldIdLst>
    <p:sldId id="256" r:id="rId7"/>
    <p:sldId id="423" r:id="rId8"/>
    <p:sldId id="425" r:id="rId9"/>
    <p:sldId id="424" r:id="rId10"/>
    <p:sldId id="426" r:id="rId11"/>
    <p:sldId id="421" r:id="rId12"/>
    <p:sldId id="372" r:id="rId13"/>
    <p:sldId id="331" r:id="rId14"/>
    <p:sldId id="373" r:id="rId15"/>
    <p:sldId id="413" r:id="rId16"/>
    <p:sldId id="370" r:id="rId17"/>
    <p:sldId id="396" r:id="rId18"/>
    <p:sldId id="334" r:id="rId19"/>
    <p:sldId id="353" r:id="rId20"/>
    <p:sldId id="365" r:id="rId21"/>
    <p:sldId id="374" r:id="rId22"/>
    <p:sldId id="391" r:id="rId23"/>
    <p:sldId id="422" r:id="rId24"/>
    <p:sldId id="381" r:id="rId25"/>
    <p:sldId id="380" r:id="rId26"/>
    <p:sldId id="359" r:id="rId27"/>
    <p:sldId id="416" r:id="rId28"/>
    <p:sldId id="386" r:id="rId29"/>
    <p:sldId id="387" r:id="rId30"/>
    <p:sldId id="412" r:id="rId31"/>
    <p:sldId id="388" r:id="rId32"/>
    <p:sldId id="385" r:id="rId33"/>
    <p:sldId id="418" r:id="rId34"/>
    <p:sldId id="414" r:id="rId35"/>
    <p:sldId id="419" r:id="rId36"/>
    <p:sldId id="420" r:id="rId37"/>
    <p:sldId id="390" r:id="rId38"/>
    <p:sldId id="393" r:id="rId39"/>
    <p:sldId id="368" r:id="rId40"/>
  </p:sldIdLst>
  <p:sldSz cx="9144000" cy="6858000" type="screen4x3"/>
  <p:notesSz cx="7077075" cy="9363075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334"/>
    <a:srgbClr val="8B2332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9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6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gs" Target="tags/tag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701675"/>
            <a:ext cx="4683125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b921f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2063" y="722313"/>
            <a:ext cx="4805362" cy="3603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b921fb7f_0_0:notes"/>
          <p:cNvSpPr txBox="1">
            <a:spLocks noGrp="1"/>
          </p:cNvSpPr>
          <p:nvPr>
            <p:ph type="body" idx="1"/>
          </p:nvPr>
        </p:nvSpPr>
        <p:spPr>
          <a:xfrm>
            <a:off x="732936" y="4566369"/>
            <a:ext cx="5863488" cy="4326034"/>
          </a:xfrm>
          <a:prstGeom prst="rect">
            <a:avLst/>
          </a:prstGeom>
        </p:spPr>
        <p:txBody>
          <a:bodyPr spcFirstLastPara="1" wrap="square" lIns="96785" tIns="96785" rIns="96785" bIns="96785" anchor="t" anchorCtr="0">
            <a:noAutofit/>
          </a:bodyPr>
          <a:lstStyle/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E13E84E-DECC-96CA-BCA1-F7297DEA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b921fb7f_0_0:notes">
            <a:extLst>
              <a:ext uri="{FF2B5EF4-FFF2-40B4-BE49-F238E27FC236}">
                <a16:creationId xmlns:a16="http://schemas.microsoft.com/office/drawing/2014/main" id="{63D9FAB1-1246-7DC5-3C0E-51383EE48D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62063" y="722313"/>
            <a:ext cx="4805362" cy="3603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b921fb7f_0_0:notes">
            <a:extLst>
              <a:ext uri="{FF2B5EF4-FFF2-40B4-BE49-F238E27FC236}">
                <a16:creationId xmlns:a16="http://schemas.microsoft.com/office/drawing/2014/main" id="{A0D378C6-6766-030D-5518-F5E9A4517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936" y="4566369"/>
            <a:ext cx="5863488" cy="4326034"/>
          </a:xfrm>
          <a:prstGeom prst="rect">
            <a:avLst/>
          </a:prstGeom>
        </p:spPr>
        <p:txBody>
          <a:bodyPr spcFirstLastPara="1" wrap="square" lIns="96785" tIns="96785" rIns="96785" bIns="96785" anchor="t" anchorCtr="0">
            <a:noAutofit/>
          </a:bodyPr>
          <a:lstStyle/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428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C4EEA8C-9677-6D25-CAA6-CAFC4ABA8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b921fb7f_0_0:notes">
            <a:extLst>
              <a:ext uri="{FF2B5EF4-FFF2-40B4-BE49-F238E27FC236}">
                <a16:creationId xmlns:a16="http://schemas.microsoft.com/office/drawing/2014/main" id="{DCEBCCCF-7860-C378-E350-340F0B842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62063" y="722313"/>
            <a:ext cx="4805362" cy="3603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b921fb7f_0_0:notes">
            <a:extLst>
              <a:ext uri="{FF2B5EF4-FFF2-40B4-BE49-F238E27FC236}">
                <a16:creationId xmlns:a16="http://schemas.microsoft.com/office/drawing/2014/main" id="{CB41DF04-DF10-8A30-5C7C-05BA2BC48F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936" y="4566369"/>
            <a:ext cx="5863488" cy="4326034"/>
          </a:xfrm>
          <a:prstGeom prst="rect">
            <a:avLst/>
          </a:prstGeom>
        </p:spPr>
        <p:txBody>
          <a:bodyPr spcFirstLastPara="1" wrap="square" lIns="96785" tIns="96785" rIns="96785" bIns="96785" anchor="t" anchorCtr="0">
            <a:noAutofit/>
          </a:bodyPr>
          <a:lstStyle/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9378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776C652B-4217-3F20-EDA1-5004C009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b921fb7f_0_0:notes">
            <a:extLst>
              <a:ext uri="{FF2B5EF4-FFF2-40B4-BE49-F238E27FC236}">
                <a16:creationId xmlns:a16="http://schemas.microsoft.com/office/drawing/2014/main" id="{547010C8-8BAE-6627-0797-21E64E2CB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62063" y="722313"/>
            <a:ext cx="4805362" cy="3603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b921fb7f_0_0:notes">
            <a:extLst>
              <a:ext uri="{FF2B5EF4-FFF2-40B4-BE49-F238E27FC236}">
                <a16:creationId xmlns:a16="http://schemas.microsoft.com/office/drawing/2014/main" id="{D6DB3597-5DE2-CE87-C8D5-0579A951AE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936" y="4566369"/>
            <a:ext cx="5863488" cy="4326034"/>
          </a:xfrm>
          <a:prstGeom prst="rect">
            <a:avLst/>
          </a:prstGeom>
        </p:spPr>
        <p:txBody>
          <a:bodyPr spcFirstLastPara="1" wrap="square" lIns="96785" tIns="96785" rIns="96785" bIns="96785" anchor="t" anchorCtr="0">
            <a:noAutofit/>
          </a:bodyPr>
          <a:lstStyle/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859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005BC6CC-9453-2A17-EA3F-AA7DBE17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b921fb7f_0_0:notes">
            <a:extLst>
              <a:ext uri="{FF2B5EF4-FFF2-40B4-BE49-F238E27FC236}">
                <a16:creationId xmlns:a16="http://schemas.microsoft.com/office/drawing/2014/main" id="{99CA994D-64FA-338E-994F-F96D485E70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62063" y="722313"/>
            <a:ext cx="4805362" cy="3603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b921fb7f_0_0:notes">
            <a:extLst>
              <a:ext uri="{FF2B5EF4-FFF2-40B4-BE49-F238E27FC236}">
                <a16:creationId xmlns:a16="http://schemas.microsoft.com/office/drawing/2014/main" id="{265B4178-0BB1-8FA5-9C36-A4A7AB25A1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936" y="4566369"/>
            <a:ext cx="5863488" cy="4326034"/>
          </a:xfrm>
          <a:prstGeom prst="rect">
            <a:avLst/>
          </a:prstGeom>
        </p:spPr>
        <p:txBody>
          <a:bodyPr spcFirstLastPara="1" wrap="square" lIns="96785" tIns="96785" rIns="96785" bIns="96785" anchor="t" anchorCtr="0">
            <a:noAutofit/>
          </a:bodyPr>
          <a:lstStyle/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482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432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1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5240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95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2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72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80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EAE4C-1193-450F-9ADA-EC91FF22C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5737685"/>
            <a:ext cx="1393703" cy="8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20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65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73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1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24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5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371725" y="840300"/>
            <a:ext cx="633150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390267" y="4317933"/>
            <a:ext cx="6331500" cy="16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3137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06425" y="2409100"/>
            <a:ext cx="82968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6136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5977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400303" y="2136900"/>
            <a:ext cx="30714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5650572" y="2136900"/>
            <a:ext cx="30714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740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03300" y="548767"/>
            <a:ext cx="85206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3964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9500" y="1248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19500" y="2462405"/>
            <a:ext cx="2808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7963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353535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283103" y="949521"/>
            <a:ext cx="62442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4376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67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265500" y="1863133"/>
            <a:ext cx="40452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265500" y="364716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6676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28017" y="5634700"/>
            <a:ext cx="8388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632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98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23"/>
          <p:cNvSpPr txBox="1">
            <a:spLocks noGrp="1"/>
          </p:cNvSpPr>
          <p:nvPr>
            <p:ph type="title" hasCustomPrompt="1"/>
          </p:nvPr>
        </p:nvSpPr>
        <p:spPr>
          <a:xfrm>
            <a:off x="853950" y="1739800"/>
            <a:ext cx="74361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853950" y="3892600"/>
            <a:ext cx="74361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0179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296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16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24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9683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6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bg>
      <p:bgPr>
        <a:solidFill>
          <a:srgbClr val="8B2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29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5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3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62140-66E4-44E3-BBAF-3F45734F791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725549"/>
            <a:ext cx="1393703" cy="8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2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ts val="4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ts val="4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ts val="4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ts val="4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85214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/>
        </p:nvSpPr>
        <p:spPr>
          <a:xfrm>
            <a:off x="482700" y="5322200"/>
            <a:ext cx="8635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400" kern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MineTeck LLC</a:t>
            </a:r>
            <a:endParaRPr sz="1400" kern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9" name="Google Shape;119;p25"/>
          <p:cNvCxnSpPr/>
          <p:nvPr/>
        </p:nvCxnSpPr>
        <p:spPr>
          <a:xfrm rot="10800000">
            <a:off x="558900" y="5765025"/>
            <a:ext cx="8073600" cy="0"/>
          </a:xfrm>
          <a:prstGeom prst="straightConnector1">
            <a:avLst/>
          </a:prstGeom>
          <a:noFill/>
          <a:ln w="9525" cap="flat" cmpd="sng">
            <a:solidFill>
              <a:srgbClr val="8B23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5"/>
          <p:cNvSpPr txBox="1"/>
          <p:nvPr/>
        </p:nvSpPr>
        <p:spPr>
          <a:xfrm>
            <a:off x="482700" y="4039875"/>
            <a:ext cx="35166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600" kern="0">
              <a:solidFill>
                <a:srgbClr val="EDCA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124" y="1354950"/>
            <a:ext cx="914400" cy="207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6816" y="2318663"/>
            <a:ext cx="914400" cy="20966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926" y="2124004"/>
            <a:ext cx="914400" cy="18760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25"/>
          <p:cNvPicPr preferRelativeResize="0"/>
          <p:nvPr/>
        </p:nvPicPr>
        <p:blipFill rotWithShape="1">
          <a:blip r:embed="rId6">
            <a:alphaModFix/>
          </a:blip>
          <a:srcRect b="11588"/>
          <a:stretch/>
        </p:blipFill>
        <p:spPr>
          <a:xfrm>
            <a:off x="6190929" y="4106052"/>
            <a:ext cx="914400" cy="165869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0020" y="2765175"/>
            <a:ext cx="914400" cy="20348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7" name="Google Shape;12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0007" y="489649"/>
            <a:ext cx="914400" cy="20348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80007" y="4795599"/>
            <a:ext cx="914400" cy="20348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06807" y="195637"/>
            <a:ext cx="914400" cy="20348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7">
            <a:alphaModFix/>
          </a:blip>
          <a:srcRect t="823"/>
          <a:stretch/>
        </p:blipFill>
        <p:spPr>
          <a:xfrm>
            <a:off x="6190928" y="0"/>
            <a:ext cx="914400" cy="20180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6818" y="4503541"/>
            <a:ext cx="914400" cy="18760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4128" y="3549200"/>
            <a:ext cx="914400" cy="20348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6">
            <a:alphaModFix/>
          </a:blip>
          <a:srcRect b="79619"/>
          <a:stretch/>
        </p:blipFill>
        <p:spPr>
          <a:xfrm>
            <a:off x="5164125" y="852375"/>
            <a:ext cx="914400" cy="382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9">
            <a:alphaModFix/>
          </a:blip>
          <a:srcRect t="50443"/>
          <a:stretch/>
        </p:blipFill>
        <p:spPr>
          <a:xfrm>
            <a:off x="4137325" y="857256"/>
            <a:ext cx="914400" cy="100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7" name="Google Shape;117;p25"/>
          <p:cNvSpPr txBox="1"/>
          <p:nvPr/>
        </p:nvSpPr>
        <p:spPr>
          <a:xfrm>
            <a:off x="452488" y="1704051"/>
            <a:ext cx="8356937" cy="76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2400" b="1" kern="0" dirty="0">
                <a:solidFill>
                  <a:schemeClr val="bg2"/>
                </a:solidFill>
                <a:latin typeface="Raleway Thin"/>
                <a:ea typeface="Raleway Thin"/>
                <a:cs typeface="Raleway Thin"/>
                <a:sym typeface="Raleway Thin"/>
              </a:rPr>
              <a:t>R&amp;D Funding Request</a:t>
            </a:r>
            <a:endParaRPr sz="2400" b="1" kern="0" dirty="0">
              <a:solidFill>
                <a:schemeClr val="bg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>
              <a:buClr>
                <a:srgbClr val="000000"/>
              </a:buClr>
            </a:pPr>
            <a:r>
              <a:rPr lang="en" sz="2400" b="1" kern="0" dirty="0">
                <a:solidFill>
                  <a:schemeClr val="bg2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Research Unit (MRU) </a:t>
            </a:r>
            <a:endParaRPr b="1" kern="0" dirty="0">
              <a:solidFill>
                <a:schemeClr val="bg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AC33BB-538C-7D87-675C-D42B0DEDBF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-4680"/>
            <a:ext cx="1521303" cy="776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1C65B-D87F-4771-44D2-A171E88D4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900" y="3033259"/>
            <a:ext cx="3821383" cy="19155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3E2F-01C6-4D32-9AF6-3CC27FB7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Problems in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63D15-CBD7-4207-A81C-100C1234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Waste</a:t>
            </a:r>
          </a:p>
          <a:p>
            <a:r>
              <a:rPr lang="en-US" dirty="0"/>
              <a:t>Environment Issues / Permitting</a:t>
            </a:r>
          </a:p>
          <a:p>
            <a:r>
              <a:rPr lang="en-US" dirty="0"/>
              <a:t>Recovery</a:t>
            </a:r>
          </a:p>
          <a:p>
            <a:r>
              <a:rPr lang="en-US" dirty="0"/>
              <a:t>Marketing / Sales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7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3E2F-01C6-4D32-9AF6-3CC27FB7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63D15-CBD7-4207-A81C-100C1234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28,000 Abandoned Mines in Colorado</a:t>
            </a:r>
          </a:p>
          <a:p>
            <a:r>
              <a:rPr lang="en-US" dirty="0"/>
              <a:t>18,000 Registered Mines not operating</a:t>
            </a:r>
          </a:p>
          <a:p>
            <a:r>
              <a:rPr lang="en-US" dirty="0"/>
              <a:t>&gt; 100M Tons of Material = $Billions</a:t>
            </a:r>
          </a:p>
          <a:p>
            <a:endParaRPr lang="en-US" dirty="0"/>
          </a:p>
          <a:p>
            <a:pPr marL="457200" lvl="1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3E2F-01C6-4D32-9AF6-3CC27FB7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63D15-CBD7-4207-A81C-100C1234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 / low Waste Recovery Process</a:t>
            </a:r>
          </a:p>
          <a:p>
            <a:r>
              <a:rPr lang="en-US" dirty="0"/>
              <a:t>Zero / low Toxicity Recovery Process</a:t>
            </a:r>
          </a:p>
          <a:p>
            <a:r>
              <a:rPr lang="en-US" dirty="0"/>
              <a:t>Help with Permitting</a:t>
            </a:r>
          </a:p>
          <a:p>
            <a:r>
              <a:rPr lang="en-US" dirty="0"/>
              <a:t>Increased Recovery</a:t>
            </a:r>
          </a:p>
          <a:p>
            <a:r>
              <a:rPr lang="en-US" dirty="0"/>
              <a:t>Market Low-Grade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4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BD551-F48F-40D6-913D-B82A84F66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499" y="327396"/>
            <a:ext cx="6830999" cy="903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E44CA-BCD2-4746-B7FC-20AF9DD592EA}"/>
              </a:ext>
            </a:extLst>
          </p:cNvPr>
          <p:cNvSpPr txBox="1"/>
          <p:nvPr/>
        </p:nvSpPr>
        <p:spPr>
          <a:xfrm>
            <a:off x="935126" y="1745891"/>
            <a:ext cx="7849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Fully Permitted Mill in 20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Proprietary Zero Waste / Low Toxicity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Increased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Process Patentable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Network of World-Wide Refineries for Low-Grade Materials </a:t>
            </a:r>
          </a:p>
        </p:txBody>
      </p:sp>
    </p:spTree>
    <p:extLst>
      <p:ext uri="{BB962C8B-B14F-4D97-AF65-F5344CB8AC3E}">
        <p14:creationId xmlns:p14="http://schemas.microsoft.com/office/powerpoint/2010/main" val="330833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52400" y="1600200"/>
            <a:ext cx="8991600" cy="4572000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3600" b="1" dirty="0">
                <a:cs typeface="Arial"/>
              </a:rPr>
              <a:t>Mobile Processing Plants</a:t>
            </a:r>
          </a:p>
          <a:p>
            <a:pPr marL="914400" lvl="2" indent="0">
              <a:buNone/>
            </a:pPr>
            <a:endParaRPr lang="en-US" sz="3200" b="1" dirty="0">
              <a:cs typeface="Arial"/>
            </a:endParaRPr>
          </a:p>
          <a:p>
            <a:pPr marL="457200" lvl="1" indent="0">
              <a:buNone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457200" lvl="1" indent="0">
              <a:buNone/>
            </a:pPr>
            <a:endParaRPr lang="en-US" sz="2400" dirty="0">
              <a:cs typeface="Arial"/>
            </a:endParaRP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441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B9BA-DB90-7E8A-46EC-625B9385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Mobile Research Unit (MRU)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E6D90F-4488-8276-318B-39EF9C64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26" y="1299681"/>
            <a:ext cx="7530957" cy="4900938"/>
          </a:xfrm>
        </p:spPr>
      </p:pic>
    </p:spTree>
    <p:extLst>
      <p:ext uri="{BB962C8B-B14F-4D97-AF65-F5344CB8AC3E}">
        <p14:creationId xmlns:p14="http://schemas.microsoft.com/office/powerpoint/2010/main" val="3788937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B9BA-DB90-7E8A-46EC-625B9385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Our New Mobile Unit (MRU)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070874-30C3-BFF9-2733-07AED139A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748" b="9924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042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Mobile Research Unit (MRU)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52400" y="1371600"/>
            <a:ext cx="8991600" cy="4572000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dirty="0">
                <a:cs typeface="Arial"/>
              </a:rPr>
              <a:t>Mobile</a:t>
            </a:r>
          </a:p>
          <a:p>
            <a:pPr lvl="1"/>
            <a:r>
              <a:rPr lang="en-US" dirty="0">
                <a:cs typeface="Arial"/>
              </a:rPr>
              <a:t>Self-Contained / Water Recirculation</a:t>
            </a:r>
          </a:p>
          <a:p>
            <a:pPr lvl="1"/>
            <a:r>
              <a:rPr lang="en-US" dirty="0">
                <a:cs typeface="Arial"/>
              </a:rPr>
              <a:t>Zero Liquid Discharge</a:t>
            </a:r>
          </a:p>
          <a:p>
            <a:pPr lvl="1"/>
            <a:r>
              <a:rPr lang="en-US" dirty="0">
                <a:cs typeface="Arial"/>
              </a:rPr>
              <a:t>Toxin Capture Technology</a:t>
            </a:r>
          </a:p>
          <a:p>
            <a:pPr lvl="1"/>
            <a:r>
              <a:rPr lang="en-US" dirty="0">
                <a:cs typeface="Arial"/>
              </a:rPr>
              <a:t>Clean / Zero Waste (No Tailings Pile)</a:t>
            </a:r>
          </a:p>
          <a:p>
            <a:pPr lvl="1"/>
            <a:r>
              <a:rPr lang="en-US" dirty="0">
                <a:cs typeface="Arial"/>
              </a:rPr>
              <a:t>30TPH Capacity</a:t>
            </a:r>
          </a:p>
          <a:p>
            <a:pPr lvl="1"/>
            <a:r>
              <a:rPr lang="en-US" dirty="0">
                <a:cs typeface="Arial"/>
              </a:rPr>
              <a:t>Demonstration Permit</a:t>
            </a:r>
          </a:p>
          <a:p>
            <a:pPr lvl="1"/>
            <a:r>
              <a:rPr lang="en-US" dirty="0">
                <a:cs typeface="Arial"/>
              </a:rPr>
              <a:t>Flagship of Future Equipment Sales</a:t>
            </a:r>
          </a:p>
          <a:p>
            <a:pPr lvl="1"/>
            <a:endParaRPr lang="en-US" sz="3600" b="1" dirty="0">
              <a:cs typeface="Arial"/>
            </a:endParaRPr>
          </a:p>
          <a:p>
            <a:pPr marL="457200" lvl="1" indent="0">
              <a:buNone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457200" lvl="1" indent="0">
              <a:buNone/>
            </a:pPr>
            <a:endParaRPr lang="en-US" sz="2400" dirty="0">
              <a:cs typeface="Arial"/>
            </a:endParaRP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5123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5874D-B1F2-9578-15E9-9A8A75637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12AD-0BBA-10F7-259B-6102CCB2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AF55C-F27A-3553-337F-E8AF9128EFEB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152400" y="1600200"/>
            <a:ext cx="8991600" cy="4572000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3600" b="1" dirty="0">
                <a:cs typeface="Arial"/>
              </a:rPr>
              <a:t>Direct Mining and Reclamation Projects</a:t>
            </a:r>
          </a:p>
          <a:p>
            <a:pPr marL="914400" lvl="2" indent="0">
              <a:buNone/>
            </a:pPr>
            <a:endParaRPr lang="en-US" sz="3200" b="1" dirty="0">
              <a:cs typeface="Arial"/>
            </a:endParaRPr>
          </a:p>
          <a:p>
            <a:pPr marL="457200" lvl="1" indent="0">
              <a:buNone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457200" lvl="1" indent="0">
              <a:buNone/>
            </a:pPr>
            <a:endParaRPr lang="en-US" sz="2400" dirty="0">
              <a:cs typeface="Arial"/>
            </a:endParaRP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4749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B9BA-DB90-7E8A-46EC-625B9385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Russell Gulch, Colorado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D5478-AF01-5800-4C3A-004A12F8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1371600"/>
            <a:ext cx="8048847" cy="51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7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B7613A65-5B5E-B5E4-D96E-F3CFDB84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>
            <a:extLst>
              <a:ext uri="{FF2B5EF4-FFF2-40B4-BE49-F238E27FC236}">
                <a16:creationId xmlns:a16="http://schemas.microsoft.com/office/drawing/2014/main" id="{A0AB85D0-FD29-D0D6-875F-F0751AAFCE55}"/>
              </a:ext>
            </a:extLst>
          </p:cNvPr>
          <p:cNvSpPr txBox="1"/>
          <p:nvPr/>
        </p:nvSpPr>
        <p:spPr>
          <a:xfrm>
            <a:off x="482700" y="5322200"/>
            <a:ext cx="8635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400" kern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MineTeck LLC</a:t>
            </a:r>
            <a:endParaRPr sz="1400" kern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25">
            <a:extLst>
              <a:ext uri="{FF2B5EF4-FFF2-40B4-BE49-F238E27FC236}">
                <a16:creationId xmlns:a16="http://schemas.microsoft.com/office/drawing/2014/main" id="{6AEFF148-7E14-8D36-1B0A-D2BC8E1895A0}"/>
              </a:ext>
            </a:extLst>
          </p:cNvPr>
          <p:cNvSpPr txBox="1"/>
          <p:nvPr/>
        </p:nvSpPr>
        <p:spPr>
          <a:xfrm>
            <a:off x="482700" y="4039875"/>
            <a:ext cx="35166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600" kern="0">
              <a:solidFill>
                <a:srgbClr val="EDCA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9266B-F991-A274-D1F3-A5EF2B64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8"/>
            <a:ext cx="1169803" cy="586397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7D1209F-EF3A-B89E-B413-C98E7C97F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179" y="1371600"/>
            <a:ext cx="5414621" cy="3608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E4C4C-5224-5223-3DB5-496DCC537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431" y="3983507"/>
            <a:ext cx="5944115" cy="264589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E1304C-5500-1CB1-E919-77D08D38DD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49" r="13520" b="1"/>
          <a:stretch/>
        </p:blipFill>
        <p:spPr>
          <a:xfrm>
            <a:off x="457200" y="2150213"/>
            <a:ext cx="3190982" cy="3576058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9A44AEA-103F-6CAF-556C-1267F4326DFC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kern="0" dirty="0"/>
              <a:t>Mining</a:t>
            </a:r>
          </a:p>
        </p:txBody>
      </p:sp>
      <p:cxnSp>
        <p:nvCxnSpPr>
          <p:cNvPr id="12" name="Google Shape;119;p25">
            <a:extLst>
              <a:ext uri="{FF2B5EF4-FFF2-40B4-BE49-F238E27FC236}">
                <a16:creationId xmlns:a16="http://schemas.microsoft.com/office/drawing/2014/main" id="{C701F079-3B68-B333-CB0B-31C57717C2F3}"/>
              </a:ext>
            </a:extLst>
          </p:cNvPr>
          <p:cNvCxnSpPr/>
          <p:nvPr/>
        </p:nvCxnSpPr>
        <p:spPr>
          <a:xfrm rot="10800000">
            <a:off x="711300" y="847466"/>
            <a:ext cx="80736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7280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B9BA-DB90-7E8A-46EC-625B9385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Russell Gulch, Colorado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A79EE-16B4-19B7-4D75-0A5C6026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5301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B965521F-F1B8-AE58-BD87-78A3D381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Russell Gulch, Colorado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75E5-5174-D8ED-0CE2-0B428BB8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1344"/>
            <a:ext cx="8229600" cy="4525963"/>
          </a:xfrm>
        </p:spPr>
        <p:txBody>
          <a:bodyPr/>
          <a:lstStyle/>
          <a:p>
            <a:r>
              <a:rPr lang="en-US" sz="2800" dirty="0"/>
              <a:t>Historic Gold Mining in “Richest Square Mile”</a:t>
            </a:r>
          </a:p>
          <a:p>
            <a:r>
              <a:rPr lang="en-US" sz="2800" dirty="0"/>
              <a:t>Dump Ore from Old Mining Operations</a:t>
            </a:r>
          </a:p>
          <a:p>
            <a:r>
              <a:rPr lang="en-US" sz="2800" dirty="0"/>
              <a:t>Estimated 100K + Tons of Material on the Ground</a:t>
            </a:r>
          </a:p>
          <a:p>
            <a:r>
              <a:rPr lang="en-US" sz="2800" dirty="0"/>
              <a:t>Initial Assays Showing an avg of 10gpt</a:t>
            </a:r>
          </a:p>
          <a:p>
            <a:r>
              <a:rPr lang="en-US" sz="2800" dirty="0"/>
              <a:t>Property purchased under JV w Real Estate Developer</a:t>
            </a:r>
          </a:p>
          <a:p>
            <a:r>
              <a:rPr lang="en-US" sz="2800" dirty="0"/>
              <a:t>Plan to Recover, Explore, Mine and, Ultimately Develop Real Estate</a:t>
            </a:r>
          </a:p>
          <a:p>
            <a:r>
              <a:rPr lang="en-US" sz="2800" dirty="0"/>
              <a:t>$24M Project with just Dump Ore @3gpt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04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E0839-D408-B2BB-3A62-BEED264B2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4933-F91F-6A52-A15B-DD486A75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Gladstone Mill, Colorado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56E0E-4004-A4A6-DEB6-295BE20E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4462"/>
            <a:ext cx="8229600" cy="48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12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B9BA-DB90-7E8A-46EC-625B9385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Gladstone Mill, Colorado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2125F-5C40-E3C7-4FF5-2E031DF3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9700"/>
            <a:ext cx="8229600" cy="43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B9BA-DB90-7E8A-46EC-625B9385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Gladstone Mill, Colorado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01306-BD87-DCFA-DCCF-E681759A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95" r="3" b="12860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B5CDFD4-B9AA-A999-F419-DBA119CAB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1</a:t>
            </a:r>
            <a:r>
              <a:rPr lang="en-US" sz="2600" baseline="30000" dirty="0"/>
              <a:t>st</a:t>
            </a:r>
            <a:r>
              <a:rPr lang="en-US" sz="2600" dirty="0"/>
              <a:t> Permitted Toll Mill in Colorado in 20 years</a:t>
            </a:r>
          </a:p>
          <a:p>
            <a:r>
              <a:rPr lang="en-US" sz="2600" dirty="0"/>
              <a:t>$400k in land value</a:t>
            </a:r>
          </a:p>
          <a:p>
            <a:r>
              <a:rPr lang="en-US" sz="2600" dirty="0"/>
              <a:t>$300k in permitting costs</a:t>
            </a:r>
          </a:p>
          <a:p>
            <a:r>
              <a:rPr lang="en-US" sz="2600" dirty="0"/>
              <a:t>$200k in infrastructure</a:t>
            </a:r>
          </a:p>
          <a:p>
            <a:r>
              <a:rPr lang="en-US" sz="2600" dirty="0"/>
              <a:t>$17M in revenue as a toll mill</a:t>
            </a:r>
          </a:p>
          <a:p>
            <a:r>
              <a:rPr lang="en-US" sz="2600" dirty="0"/>
              <a:t>$40M potential in milling our own material from 4 patented mines on the property</a:t>
            </a:r>
          </a:p>
          <a:p>
            <a:r>
              <a:rPr lang="en-US" sz="2600" dirty="0"/>
              <a:t>Keystone Project for MineTeck for Decades</a:t>
            </a:r>
          </a:p>
        </p:txBody>
      </p:sp>
    </p:spTree>
    <p:extLst>
      <p:ext uri="{BB962C8B-B14F-4D97-AF65-F5344CB8AC3E}">
        <p14:creationId xmlns:p14="http://schemas.microsoft.com/office/powerpoint/2010/main" val="2571365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cs typeface="Arial"/>
              </a:rPr>
              <a:t>Gladstone</a:t>
            </a:r>
            <a:r>
              <a:rPr lang="en-US" sz="4400" b="1" dirty="0">
                <a:cs typeface="Arial"/>
              </a:rPr>
              <a:t> Mill, Colorado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52400" y="1371600"/>
            <a:ext cx="8991600" cy="5152490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3200" b="1" dirty="0">
                <a:cs typeface="Arial"/>
              </a:rPr>
              <a:t>Permitted 70k Ton / Yr Mill</a:t>
            </a:r>
          </a:p>
          <a:p>
            <a:pPr lvl="1"/>
            <a:r>
              <a:rPr lang="en-US" sz="3200" b="1" dirty="0">
                <a:cs typeface="Arial"/>
              </a:rPr>
              <a:t>Current Capacity 3 Tons Per Hour</a:t>
            </a:r>
          </a:p>
          <a:p>
            <a:pPr lvl="1"/>
            <a:r>
              <a:rPr lang="en-US" sz="3200" b="1" dirty="0">
                <a:cs typeface="Arial"/>
              </a:rPr>
              <a:t>Seeking to acquire property through legal action to dissolve other partnership</a:t>
            </a:r>
          </a:p>
          <a:p>
            <a:pPr lvl="1"/>
            <a:r>
              <a:rPr lang="en-US" sz="3200" b="1" dirty="0">
                <a:cs typeface="Arial"/>
              </a:rPr>
              <a:t>Rehab &amp; Operate at Current Capacity </a:t>
            </a:r>
          </a:p>
          <a:p>
            <a:pPr lvl="1"/>
            <a:r>
              <a:rPr lang="en-US" sz="3200" b="1" dirty="0">
                <a:cs typeface="Arial"/>
              </a:rPr>
              <a:t>Order Equipment &amp; Set Up New Mill</a:t>
            </a:r>
          </a:p>
          <a:p>
            <a:pPr lvl="1"/>
            <a:r>
              <a:rPr lang="en-US" sz="3200" b="1" dirty="0">
                <a:cs typeface="Arial"/>
              </a:rPr>
              <a:t>Increase Production to New Capacity </a:t>
            </a:r>
          </a:p>
          <a:p>
            <a:pPr lvl="1"/>
            <a:r>
              <a:rPr lang="en-US" sz="3200" b="1" dirty="0">
                <a:cs typeface="Arial"/>
              </a:rPr>
              <a:t>Create High-Grade Concentrate at Mill then Blend with Low-Grade Concentrates from Various Sites</a:t>
            </a:r>
          </a:p>
          <a:p>
            <a:pPr marL="457200" lvl="1" indent="0">
              <a:buNone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457200" lvl="1" indent="0">
              <a:buNone/>
            </a:pPr>
            <a:endParaRPr lang="en-US" sz="2400" dirty="0">
              <a:cs typeface="Arial"/>
            </a:endParaRP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1235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B9BA-DB90-7E8A-46EC-625B9385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MineTeck, Colorado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CD144-69F7-E3F5-7A1F-A21E6C9A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5151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1211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B9BA-DB90-7E8A-46EC-625B9385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B Group Property, Colorado</a:t>
            </a:r>
          </a:p>
        </p:txBody>
      </p:sp>
      <p:pic>
        <p:nvPicPr>
          <p:cNvPr id="7" name="Picture 6" descr="A map of a field&#10;&#10;Description automatically generated">
            <a:extLst>
              <a:ext uri="{FF2B5EF4-FFF2-40B4-BE49-F238E27FC236}">
                <a16:creationId xmlns:a16="http://schemas.microsoft.com/office/drawing/2014/main" id="{2C4E3F6F-CF00-66AA-4F22-C2090FAD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3" b="32635"/>
          <a:stretch/>
        </p:blipFill>
        <p:spPr>
          <a:xfrm>
            <a:off x="457200" y="1371600"/>
            <a:ext cx="8229600" cy="452596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604EDE-4E8F-22C9-F4DA-2E602939715D}"/>
              </a:ext>
            </a:extLst>
          </p:cNvPr>
          <p:cNvSpPr txBox="1"/>
          <p:nvPr/>
        </p:nvSpPr>
        <p:spPr>
          <a:xfrm>
            <a:off x="457200" y="6096346"/>
            <a:ext cx="721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Property is 5 Acres with large dump pile</a:t>
            </a:r>
          </a:p>
        </p:txBody>
      </p:sp>
    </p:spTree>
    <p:extLst>
      <p:ext uri="{BB962C8B-B14F-4D97-AF65-F5344CB8AC3E}">
        <p14:creationId xmlns:p14="http://schemas.microsoft.com/office/powerpoint/2010/main" val="3894849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492C7-8DAB-E902-8FA4-B1104E2D4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55C8-453C-D52F-AB49-B45BC1A6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B Group Property, Colorado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F4138-D8A6-52CB-AB40-9493D443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418566"/>
            <a:ext cx="8229600" cy="4020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FF869-864A-9BA2-AE1A-C2C05828414D}"/>
              </a:ext>
            </a:extLst>
          </p:cNvPr>
          <p:cNvSpPr txBox="1"/>
          <p:nvPr/>
        </p:nvSpPr>
        <p:spPr>
          <a:xfrm>
            <a:off x="596348" y="5645426"/>
            <a:ext cx="795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Group Property Adjoins Gladstone Mill Property on Clear Creek Establishing a Substantial Home Base for MineTeck </a:t>
            </a:r>
          </a:p>
        </p:txBody>
      </p:sp>
    </p:spTree>
    <p:extLst>
      <p:ext uri="{BB962C8B-B14F-4D97-AF65-F5344CB8AC3E}">
        <p14:creationId xmlns:p14="http://schemas.microsoft.com/office/powerpoint/2010/main" val="2143038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D0A24-3D06-7C68-5889-DA3807D59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38AAF71C-0129-D0AA-C7E4-2013433CE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Project “B”, Colorado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04C3-FDE2-5F7F-1A1C-97474CD57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1344"/>
            <a:ext cx="8229600" cy="4525963"/>
          </a:xfrm>
        </p:spPr>
        <p:txBody>
          <a:bodyPr/>
          <a:lstStyle/>
          <a:p>
            <a:r>
              <a:rPr lang="en-US" dirty="0"/>
              <a:t>Historic Gold Mining in “Richest Square Mile”</a:t>
            </a:r>
          </a:p>
          <a:p>
            <a:r>
              <a:rPr lang="en-US" dirty="0"/>
              <a:t>Dump Ore from Old Mining Operations</a:t>
            </a:r>
          </a:p>
          <a:p>
            <a:r>
              <a:rPr lang="en-US" dirty="0"/>
              <a:t>Estimated 500K + Tons of Material on the Ground</a:t>
            </a:r>
          </a:p>
          <a:p>
            <a:r>
              <a:rPr lang="en-US" dirty="0"/>
              <a:t>Initial Assays Showing an avg of 6gpt</a:t>
            </a:r>
          </a:p>
          <a:p>
            <a:r>
              <a:rPr lang="en-US" dirty="0"/>
              <a:t>Plan to Purchase, Recover, Explore, Mine</a:t>
            </a:r>
          </a:p>
          <a:p>
            <a:r>
              <a:rPr lang="en-US" dirty="0"/>
              <a:t>10 year - $85M Project with just Dump Ore @3gpt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29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1352959D-974F-D4C4-F27C-5F36BA65E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>
            <a:extLst>
              <a:ext uri="{FF2B5EF4-FFF2-40B4-BE49-F238E27FC236}">
                <a16:creationId xmlns:a16="http://schemas.microsoft.com/office/drawing/2014/main" id="{F01553B8-9F19-7339-1C6E-BEDFEF5139D3}"/>
              </a:ext>
            </a:extLst>
          </p:cNvPr>
          <p:cNvSpPr txBox="1"/>
          <p:nvPr/>
        </p:nvSpPr>
        <p:spPr>
          <a:xfrm>
            <a:off x="482700" y="4039875"/>
            <a:ext cx="35166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600" kern="0">
              <a:solidFill>
                <a:srgbClr val="EDCA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165E5A-3296-FE76-6344-3AE4F102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" t="2406" r="198" b="3633"/>
          <a:stretch/>
        </p:blipFill>
        <p:spPr>
          <a:xfrm>
            <a:off x="-9053" y="789411"/>
            <a:ext cx="9153053" cy="6068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5EC319-46A8-A77A-618C-B451F0EF1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24132" cy="78035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8FE05C-CF1D-0C62-C002-3F217123B947}"/>
              </a:ext>
            </a:extLst>
          </p:cNvPr>
          <p:cNvSpPr/>
          <p:nvPr/>
        </p:nvSpPr>
        <p:spPr>
          <a:xfrm>
            <a:off x="1524132" y="-9053"/>
            <a:ext cx="7619868" cy="78035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95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B965521F-F1B8-AE58-BD87-78A3D381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240604"/>
          </a:xfrm>
        </p:spPr>
        <p:txBody>
          <a:bodyPr anchor="ctr">
            <a:normAutofit/>
          </a:bodyPr>
          <a:lstStyle/>
          <a:p>
            <a:r>
              <a:rPr lang="en-US" dirty="0"/>
              <a:t>Rip Van Dam Mine, 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5EF-3433-424D-A6CD-595D77A7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74B5C1-E52C-A97F-D47D-ED410509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5366"/>
            <a:ext cx="8229600" cy="53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76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9F8BF-F8C4-4AE5-F4CA-CFD277D07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B6AB8B4E-1A88-F3B4-BB54-03B61D47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Rip Van Dam 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F5B2B-6BC8-6E1B-84F1-9C367542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209"/>
            <a:ext cx="8229600" cy="4525963"/>
          </a:xfrm>
        </p:spPr>
        <p:txBody>
          <a:bodyPr/>
          <a:lstStyle/>
          <a:p>
            <a:r>
              <a:rPr lang="en-US" dirty="0"/>
              <a:t>4 Mines together on 15 acres</a:t>
            </a:r>
          </a:p>
          <a:p>
            <a:r>
              <a:rPr lang="en-US" dirty="0"/>
              <a:t>Near Boulder, CO</a:t>
            </a:r>
          </a:p>
          <a:p>
            <a:r>
              <a:rPr lang="en-US" dirty="0"/>
              <a:t>Platinum, Palladium, and Rhodium mine also having gold and silver</a:t>
            </a:r>
          </a:p>
          <a:p>
            <a:r>
              <a:rPr lang="en-US" dirty="0"/>
              <a:t>Initial Exploration and Testing indicates values as high as $7,000 per ton</a:t>
            </a:r>
          </a:p>
          <a:p>
            <a:r>
              <a:rPr lang="en-US" dirty="0"/>
              <a:t>Property under contract but there is an issue with access due to a difficult neighbor. </a:t>
            </a:r>
          </a:p>
          <a:p>
            <a:r>
              <a:rPr lang="en-US" dirty="0"/>
              <a:t>We’ll proceed when access is resolved.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93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B965521F-F1B8-AE58-BD87-78A3D381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75E5-5174-D8ED-0CE2-0B428BB8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1843"/>
            <a:ext cx="8229600" cy="4525963"/>
          </a:xfrm>
        </p:spPr>
        <p:txBody>
          <a:bodyPr/>
          <a:lstStyle/>
          <a:p>
            <a:r>
              <a:rPr lang="en-US" dirty="0"/>
              <a:t>Setting Up Operation at Russell Gulch</a:t>
            </a:r>
          </a:p>
          <a:p>
            <a:r>
              <a:rPr lang="en-US" dirty="0"/>
              <a:t>Purchase Property “B” and Set Up Operations </a:t>
            </a:r>
          </a:p>
          <a:p>
            <a:r>
              <a:rPr lang="en-US" dirty="0"/>
              <a:t>Secure Gladstone Mill and Finish Construction and Begin Operations</a:t>
            </a:r>
          </a:p>
          <a:p>
            <a:r>
              <a:rPr lang="en-US" dirty="0"/>
              <a:t>Secure Rip Van Dam Mine and Begin Exploration</a:t>
            </a:r>
          </a:p>
          <a:p>
            <a:r>
              <a:rPr lang="en-US" dirty="0"/>
              <a:t>Continue to Evaluate and Pursue New Opportunities</a:t>
            </a:r>
          </a:p>
          <a:p>
            <a:r>
              <a:rPr lang="en-US" dirty="0"/>
              <a:t>Seeking Funding for 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731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0793"/>
            <a:ext cx="8229600" cy="1143000"/>
          </a:xfrm>
        </p:spPr>
        <p:txBody>
          <a:bodyPr anchor="ctr">
            <a:normAutofit/>
          </a:bodyPr>
          <a:lstStyle/>
          <a:p>
            <a:pPr lvl="1" algn="ctr">
              <a:lnSpc>
                <a:spcPct val="90000"/>
              </a:lnSpc>
            </a:pPr>
            <a:r>
              <a:rPr lang="en-US" sz="3700" b="1" dirty="0">
                <a:solidFill>
                  <a:schemeClr val="tx1"/>
                </a:solidFill>
              </a:rPr>
              <a:t>  MineTeck 5YR Summary Financials – Revised 11/24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E89B4E-6080-5D07-19FF-3EB7BFB3F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530883"/>
              </p:ext>
            </p:extLst>
          </p:nvPr>
        </p:nvGraphicFramePr>
        <p:xfrm>
          <a:off x="360218" y="1847273"/>
          <a:ext cx="8326582" cy="3168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1286">
                  <a:extLst>
                    <a:ext uri="{9D8B030D-6E8A-4147-A177-3AD203B41FA5}">
                      <a16:colId xmlns:a16="http://schemas.microsoft.com/office/drawing/2014/main" val="1842909480"/>
                    </a:ext>
                  </a:extLst>
                </a:gridCol>
                <a:gridCol w="1026904">
                  <a:extLst>
                    <a:ext uri="{9D8B030D-6E8A-4147-A177-3AD203B41FA5}">
                      <a16:colId xmlns:a16="http://schemas.microsoft.com/office/drawing/2014/main" val="2364278063"/>
                    </a:ext>
                  </a:extLst>
                </a:gridCol>
                <a:gridCol w="1088765">
                  <a:extLst>
                    <a:ext uri="{9D8B030D-6E8A-4147-A177-3AD203B41FA5}">
                      <a16:colId xmlns:a16="http://schemas.microsoft.com/office/drawing/2014/main" val="3197386991"/>
                    </a:ext>
                  </a:extLst>
                </a:gridCol>
                <a:gridCol w="1101138">
                  <a:extLst>
                    <a:ext uri="{9D8B030D-6E8A-4147-A177-3AD203B41FA5}">
                      <a16:colId xmlns:a16="http://schemas.microsoft.com/office/drawing/2014/main" val="260118665"/>
                    </a:ext>
                  </a:extLst>
                </a:gridCol>
                <a:gridCol w="1150628">
                  <a:extLst>
                    <a:ext uri="{9D8B030D-6E8A-4147-A177-3AD203B41FA5}">
                      <a16:colId xmlns:a16="http://schemas.microsoft.com/office/drawing/2014/main" val="2346353925"/>
                    </a:ext>
                  </a:extLst>
                </a:gridCol>
                <a:gridCol w="1150628">
                  <a:extLst>
                    <a:ext uri="{9D8B030D-6E8A-4147-A177-3AD203B41FA5}">
                      <a16:colId xmlns:a16="http://schemas.microsoft.com/office/drawing/2014/main" val="4058543992"/>
                    </a:ext>
                  </a:extLst>
                </a:gridCol>
                <a:gridCol w="1237233">
                  <a:extLst>
                    <a:ext uri="{9D8B030D-6E8A-4147-A177-3AD203B41FA5}">
                      <a16:colId xmlns:a16="http://schemas.microsoft.com/office/drawing/2014/main" val="229018292"/>
                    </a:ext>
                  </a:extLst>
                </a:gridCol>
              </a:tblGrid>
              <a:tr h="316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2025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2026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2027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2028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2029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Total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ctr"/>
                </a:tc>
                <a:extLst>
                  <a:ext uri="{0D108BD9-81ED-4DB2-BD59-A6C34878D82A}">
                    <a16:rowId xmlns:a16="http://schemas.microsoft.com/office/drawing/2014/main" val="3636139212"/>
                  </a:ext>
                </a:extLst>
              </a:tr>
              <a:tr h="316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Revenue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extLst>
                  <a:ext uri="{0D108BD9-81ED-4DB2-BD59-A6C34878D82A}">
                    <a16:rowId xmlns:a16="http://schemas.microsoft.com/office/drawing/2014/main" val="986125414"/>
                  </a:ext>
                </a:extLst>
              </a:tr>
              <a:tr h="3168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Russell Gulch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$7,133,226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$8,661,774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$8,661,774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$24,456,774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extLst>
                  <a:ext uri="{0D108BD9-81ED-4DB2-BD59-A6C34878D82A}">
                    <a16:rowId xmlns:a16="http://schemas.microsoft.com/office/drawing/2014/main" val="790909229"/>
                  </a:ext>
                </a:extLst>
              </a:tr>
              <a:tr h="3168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Property B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$8,661,774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$8,661,774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$8,661,774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$8,661,774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$34,647,096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extLst>
                  <a:ext uri="{0D108BD9-81ED-4DB2-BD59-A6C34878D82A}">
                    <a16:rowId xmlns:a16="http://schemas.microsoft.com/office/drawing/2014/main" val="477572329"/>
                  </a:ext>
                </a:extLst>
              </a:tr>
              <a:tr h="3168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Gladstone Mill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$12,000,000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$17,000,000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$17,000,000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$17,000,000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$63,000,000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extLst>
                  <a:ext uri="{0D108BD9-81ED-4DB2-BD59-A6C34878D82A}">
                    <a16:rowId xmlns:a16="http://schemas.microsoft.com/office/drawing/2014/main" val="3002227116"/>
                  </a:ext>
                </a:extLst>
              </a:tr>
              <a:tr h="316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 Revenue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$7,133,226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$29,323,548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$34,323,548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$25,661,774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$25,661,774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$122,103,870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extLst>
                  <a:ext uri="{0D108BD9-81ED-4DB2-BD59-A6C34878D82A}">
                    <a16:rowId xmlns:a16="http://schemas.microsoft.com/office/drawing/2014/main" val="831328768"/>
                  </a:ext>
                </a:extLst>
              </a:tr>
              <a:tr h="316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Operating Expenses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$1,259,786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$9,236,918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$10,811,918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$8,083,459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$8,083,459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$37,475,539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extLst>
                  <a:ext uri="{0D108BD9-81ED-4DB2-BD59-A6C34878D82A}">
                    <a16:rowId xmlns:a16="http://schemas.microsoft.com/office/drawing/2014/main" val="15727020"/>
                  </a:ext>
                </a:extLst>
              </a:tr>
              <a:tr h="316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Gross Profit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$5,873,440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$20,086,630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$23,511,630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$17,578,315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$17,578,315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$84,628,331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extLst>
                  <a:ext uri="{0D108BD9-81ED-4DB2-BD59-A6C34878D82A}">
                    <a16:rowId xmlns:a16="http://schemas.microsoft.com/office/drawing/2014/main" val="1213148677"/>
                  </a:ext>
                </a:extLst>
              </a:tr>
              <a:tr h="316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Management, Taxes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$587,000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$1,398,837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$1,537,776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$1,198,890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$1,198,890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$5,921,393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extLst>
                  <a:ext uri="{0D108BD9-81ED-4DB2-BD59-A6C34878D82A}">
                    <a16:rowId xmlns:a16="http://schemas.microsoft.com/office/drawing/2014/main" val="958769303"/>
                  </a:ext>
                </a:extLst>
              </a:tr>
              <a:tr h="316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Net Profit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$5,286,440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$18,687,793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$21,973,854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$16,379,425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$16,379,425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$78,706,938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14" marR="6114" marT="6114" marB="0" anchor="b"/>
                </a:tc>
                <a:extLst>
                  <a:ext uri="{0D108BD9-81ED-4DB2-BD59-A6C34878D82A}">
                    <a16:rowId xmlns:a16="http://schemas.microsoft.com/office/drawing/2014/main" val="26834026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DD738E-579B-9330-F215-72613817B314}"/>
              </a:ext>
            </a:extLst>
          </p:cNvPr>
          <p:cNvSpPr txBox="1"/>
          <p:nvPr/>
        </p:nvSpPr>
        <p:spPr>
          <a:xfrm>
            <a:off x="457200" y="5562600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Projects will be added over the years to add additional revenue.</a:t>
            </a:r>
          </a:p>
        </p:txBody>
      </p:sp>
    </p:spTree>
    <p:extLst>
      <p:ext uri="{BB962C8B-B14F-4D97-AF65-F5344CB8AC3E}">
        <p14:creationId xmlns:p14="http://schemas.microsoft.com/office/powerpoint/2010/main" val="3218997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" y="228600"/>
            <a:ext cx="8707515" cy="1143000"/>
          </a:xfrm>
        </p:spPr>
        <p:txBody>
          <a:bodyPr>
            <a:noAutofit/>
          </a:bodyPr>
          <a:lstStyle/>
          <a:p>
            <a:pPr lvl="1"/>
            <a:r>
              <a:rPr lang="en-US" sz="4000" b="1" dirty="0">
                <a:cs typeface="Arial"/>
              </a:rPr>
              <a:t>    			Use of Funds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5FAC7-B42E-0887-89ED-84A6CE8464B4}"/>
              </a:ext>
            </a:extLst>
          </p:cNvPr>
          <p:cNvSpPr txBox="1"/>
          <p:nvPr/>
        </p:nvSpPr>
        <p:spPr>
          <a:xfrm>
            <a:off x="612558" y="1580182"/>
            <a:ext cx="8247356" cy="1874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Round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Capital Raise - $1,000,000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 Purchase and Related Costs - $500,000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Development Costs - $200,000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Capital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$2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,000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 of Placement 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$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,000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23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416760EE-85A6-8E93-9140-99F0ECE18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>
            <a:extLst>
              <a:ext uri="{FF2B5EF4-FFF2-40B4-BE49-F238E27FC236}">
                <a16:creationId xmlns:a16="http://schemas.microsoft.com/office/drawing/2014/main" id="{0B345961-0B64-61FD-B9F2-C3632D58A78D}"/>
              </a:ext>
            </a:extLst>
          </p:cNvPr>
          <p:cNvSpPr txBox="1"/>
          <p:nvPr/>
        </p:nvSpPr>
        <p:spPr>
          <a:xfrm>
            <a:off x="482700" y="4039875"/>
            <a:ext cx="35166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600" kern="0">
              <a:solidFill>
                <a:srgbClr val="EDCA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FB03A-661E-EAAC-D7A8-43123C791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8"/>
            <a:ext cx="1169803" cy="58639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0B74E5A-1852-30BC-BD1E-195348121B11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kern="0" dirty="0"/>
              <a:t>Mining</a:t>
            </a:r>
          </a:p>
        </p:txBody>
      </p:sp>
      <p:cxnSp>
        <p:nvCxnSpPr>
          <p:cNvPr id="12" name="Google Shape;119;p25">
            <a:extLst>
              <a:ext uri="{FF2B5EF4-FFF2-40B4-BE49-F238E27FC236}">
                <a16:creationId xmlns:a16="http://schemas.microsoft.com/office/drawing/2014/main" id="{FC5C9F0A-A726-170D-C8B8-8D10A7B3AFD6}"/>
              </a:ext>
            </a:extLst>
          </p:cNvPr>
          <p:cNvCxnSpPr/>
          <p:nvPr/>
        </p:nvCxnSpPr>
        <p:spPr>
          <a:xfrm rot="10800000">
            <a:off x="711300" y="847466"/>
            <a:ext cx="80736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4663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67538971-42B7-218C-3647-1A5237AF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>
            <a:extLst>
              <a:ext uri="{FF2B5EF4-FFF2-40B4-BE49-F238E27FC236}">
                <a16:creationId xmlns:a16="http://schemas.microsoft.com/office/drawing/2014/main" id="{B48140BB-C61F-370F-37BC-E3E79E49C34C}"/>
              </a:ext>
            </a:extLst>
          </p:cNvPr>
          <p:cNvSpPr txBox="1"/>
          <p:nvPr/>
        </p:nvSpPr>
        <p:spPr>
          <a:xfrm>
            <a:off x="482700" y="4039875"/>
            <a:ext cx="35166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600" kern="0">
              <a:solidFill>
                <a:srgbClr val="EDCA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29345-0C3A-2D37-D8D4-1B8A5613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8"/>
            <a:ext cx="1169803" cy="58639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3E58551-BC1F-0F89-24AD-696172F99430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kern="0" dirty="0"/>
              <a:t>Mining</a:t>
            </a:r>
          </a:p>
        </p:txBody>
      </p:sp>
      <p:cxnSp>
        <p:nvCxnSpPr>
          <p:cNvPr id="12" name="Google Shape;119;p25">
            <a:extLst>
              <a:ext uri="{FF2B5EF4-FFF2-40B4-BE49-F238E27FC236}">
                <a16:creationId xmlns:a16="http://schemas.microsoft.com/office/drawing/2014/main" id="{453CDE44-3AE3-7825-E2F8-FA79AA1A28D5}"/>
              </a:ext>
            </a:extLst>
          </p:cNvPr>
          <p:cNvCxnSpPr/>
          <p:nvPr/>
        </p:nvCxnSpPr>
        <p:spPr>
          <a:xfrm rot="10800000">
            <a:off x="711300" y="847466"/>
            <a:ext cx="80736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7458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46B95-560E-D405-8ECB-92D92ABED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296F-593D-F9A1-B160-594263CD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Problems in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523A7-2538-A9FF-C571-647C6321E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Waste - tailings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91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3E2F-01C6-4D32-9AF6-3CC27FB7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Problems in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63D15-CBD7-4207-A81C-100C1234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Waste</a:t>
            </a:r>
          </a:p>
          <a:p>
            <a:r>
              <a:rPr lang="en-US" dirty="0"/>
              <a:t>Environment Issues / Permitting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3E2F-01C6-4D32-9AF6-3CC27FB7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are tailings?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3999A0-E062-4EC9-AC19-BCA933534B0F}"/>
              </a:ext>
            </a:extLst>
          </p:cNvPr>
          <p:cNvGrpSpPr/>
          <p:nvPr/>
        </p:nvGrpSpPr>
        <p:grpSpPr>
          <a:xfrm>
            <a:off x="3106132" y="1809946"/>
            <a:ext cx="2931736" cy="970961"/>
            <a:chOff x="1885361" y="1857080"/>
            <a:chExt cx="2931736" cy="97096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8B7A6DB-A40D-43D5-964C-5C6749B01FCC}"/>
                </a:ext>
              </a:extLst>
            </p:cNvPr>
            <p:cNvSpPr/>
            <p:nvPr/>
          </p:nvSpPr>
          <p:spPr>
            <a:xfrm>
              <a:off x="1989056" y="1857080"/>
              <a:ext cx="2724346" cy="970961"/>
            </a:xfrm>
            <a:prstGeom prst="round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440C90-80A7-46B4-8FC6-DED98645CFF6}"/>
                </a:ext>
              </a:extLst>
            </p:cNvPr>
            <p:cNvSpPr txBox="1"/>
            <p:nvPr/>
          </p:nvSpPr>
          <p:spPr>
            <a:xfrm>
              <a:off x="1885361" y="2155639"/>
              <a:ext cx="2931736" cy="46166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Mining Processes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141B85-4045-4718-A38A-BF090F6960FD}"/>
              </a:ext>
            </a:extLst>
          </p:cNvPr>
          <p:cNvGrpSpPr/>
          <p:nvPr/>
        </p:nvGrpSpPr>
        <p:grpSpPr>
          <a:xfrm>
            <a:off x="2309567" y="3114714"/>
            <a:ext cx="4524865" cy="542043"/>
            <a:chOff x="2309567" y="3114714"/>
            <a:chExt cx="4524865" cy="54204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E41D9B-EC3D-493F-AA67-AE436A455773}"/>
                </a:ext>
              </a:extLst>
            </p:cNvPr>
            <p:cNvSpPr/>
            <p:nvPr/>
          </p:nvSpPr>
          <p:spPr>
            <a:xfrm>
              <a:off x="2309567" y="3114714"/>
              <a:ext cx="4524865" cy="54204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9AA7F3-37E2-42D5-A544-BBB54E52F04D}"/>
                </a:ext>
              </a:extLst>
            </p:cNvPr>
            <p:cNvSpPr txBox="1"/>
            <p:nvPr/>
          </p:nvSpPr>
          <p:spPr>
            <a:xfrm>
              <a:off x="3077851" y="3154902"/>
              <a:ext cx="2960017" cy="46166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Byproducts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A59B12-1DC4-405D-9D6B-CB8110FA867E}"/>
              </a:ext>
            </a:extLst>
          </p:cNvPr>
          <p:cNvGrpSpPr/>
          <p:nvPr/>
        </p:nvGrpSpPr>
        <p:grpSpPr>
          <a:xfrm>
            <a:off x="1069941" y="4157193"/>
            <a:ext cx="2077040" cy="970961"/>
            <a:chOff x="1885361" y="1857080"/>
            <a:chExt cx="2931736" cy="97096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D13CF37-8C9C-41F1-920D-E0E3685DC8C0}"/>
                </a:ext>
              </a:extLst>
            </p:cNvPr>
            <p:cNvSpPr/>
            <p:nvPr/>
          </p:nvSpPr>
          <p:spPr>
            <a:xfrm>
              <a:off x="1989056" y="1857080"/>
              <a:ext cx="2724346" cy="97096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9CB906-7460-402F-AB70-4E8CDFA4FE5E}"/>
                </a:ext>
              </a:extLst>
            </p:cNvPr>
            <p:cNvSpPr txBox="1"/>
            <p:nvPr/>
          </p:nvSpPr>
          <p:spPr>
            <a:xfrm>
              <a:off x="1885361" y="2155639"/>
              <a:ext cx="2931736" cy="46166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Rock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43BFAB-7D6A-44E5-8139-85A304B0FA25}"/>
              </a:ext>
            </a:extLst>
          </p:cNvPr>
          <p:cNvGrpSpPr/>
          <p:nvPr/>
        </p:nvGrpSpPr>
        <p:grpSpPr>
          <a:xfrm>
            <a:off x="3445875" y="4157194"/>
            <a:ext cx="2077040" cy="970961"/>
            <a:chOff x="1781667" y="1857080"/>
            <a:chExt cx="2931736" cy="97096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31DD7A5-1FF3-4B79-8CBC-4DB12D8E297B}"/>
                </a:ext>
              </a:extLst>
            </p:cNvPr>
            <p:cNvSpPr/>
            <p:nvPr/>
          </p:nvSpPr>
          <p:spPr>
            <a:xfrm>
              <a:off x="1989056" y="1857080"/>
              <a:ext cx="2724346" cy="970961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0A33C6-7961-4799-A51C-955208ECDB07}"/>
                </a:ext>
              </a:extLst>
            </p:cNvPr>
            <p:cNvSpPr txBox="1"/>
            <p:nvPr/>
          </p:nvSpPr>
          <p:spPr>
            <a:xfrm>
              <a:off x="1781667" y="2111729"/>
              <a:ext cx="2931736" cy="46166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Sand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EA262C-D6A7-4693-A0D7-3E30FF46CD26}"/>
              </a:ext>
            </a:extLst>
          </p:cNvPr>
          <p:cNvGrpSpPr/>
          <p:nvPr/>
        </p:nvGrpSpPr>
        <p:grpSpPr>
          <a:xfrm>
            <a:off x="5968736" y="4096936"/>
            <a:ext cx="2298572" cy="1114749"/>
            <a:chOff x="1885360" y="1857080"/>
            <a:chExt cx="2971657" cy="970961"/>
          </a:xfrm>
          <a:solidFill>
            <a:schemeClr val="bg1">
              <a:lumMod val="95000"/>
            </a:schemeClr>
          </a:solidFill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6600922-E7C0-49D2-8F7A-176E1A22BB4E}"/>
                </a:ext>
              </a:extLst>
            </p:cNvPr>
            <p:cNvSpPr/>
            <p:nvPr/>
          </p:nvSpPr>
          <p:spPr>
            <a:xfrm>
              <a:off x="1989056" y="1857080"/>
              <a:ext cx="2724346" cy="970961"/>
            </a:xfrm>
            <a:prstGeom prst="round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FFBD62-2C83-472C-9482-DD1BE4EF5E96}"/>
                </a:ext>
              </a:extLst>
            </p:cNvPr>
            <p:cNvSpPr txBox="1"/>
            <p:nvPr/>
          </p:nvSpPr>
          <p:spPr>
            <a:xfrm>
              <a:off x="1885360" y="2155639"/>
              <a:ext cx="2971657" cy="402116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???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5F22E8-94E8-49BE-B0EE-97EDE44B14D0}"/>
              </a:ext>
            </a:extLst>
          </p:cNvPr>
          <p:cNvGrpSpPr/>
          <p:nvPr/>
        </p:nvGrpSpPr>
        <p:grpSpPr>
          <a:xfrm>
            <a:off x="2402270" y="5399871"/>
            <a:ext cx="5474385" cy="1237774"/>
            <a:chOff x="1989056" y="1857080"/>
            <a:chExt cx="3025943" cy="970961"/>
          </a:xfrm>
          <a:solidFill>
            <a:schemeClr val="bg1">
              <a:lumMod val="95000"/>
            </a:schemeClr>
          </a:solidFill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AF0FFC4-CBAF-4381-A5E4-BC08FE27E509}"/>
                </a:ext>
              </a:extLst>
            </p:cNvPr>
            <p:cNvSpPr/>
            <p:nvPr/>
          </p:nvSpPr>
          <p:spPr>
            <a:xfrm>
              <a:off x="1989056" y="1857080"/>
              <a:ext cx="2724346" cy="970961"/>
            </a:xfrm>
            <a:prstGeom prst="roundRect">
              <a:avLst/>
            </a:prstGeom>
            <a:grp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2584E7-3F47-4DEE-A378-976F70601B1D}"/>
                </a:ext>
              </a:extLst>
            </p:cNvPr>
            <p:cNvSpPr txBox="1"/>
            <p:nvPr/>
          </p:nvSpPr>
          <p:spPr>
            <a:xfrm>
              <a:off x="2043342" y="1866252"/>
              <a:ext cx="2971657" cy="94158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F0000"/>
                  </a:solidFill>
                </a:rPr>
                <a:t>Lead (Heavy Metals)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F0000"/>
                  </a:solidFill>
                </a:rPr>
                <a:t>Sulfuric Acid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F0000"/>
                  </a:solidFill>
                </a:rPr>
                <a:t>Arsenic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56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3E2F-01C6-4D32-9AF6-3CC27FB7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Problems in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63D15-CBD7-4207-A81C-100C1234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Waste</a:t>
            </a:r>
          </a:p>
          <a:p>
            <a:r>
              <a:rPr lang="en-US" dirty="0"/>
              <a:t>Environment Issues / Permitting</a:t>
            </a:r>
          </a:p>
          <a:p>
            <a:r>
              <a:rPr lang="en-US" dirty="0"/>
              <a:t>Recovery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335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47"/>
  <p:tag name="MMPROD_UIDATA" val="&lt;database version=&quot;11.0&quot;&gt;&lt;object type=&quot;1&quot; unique_id=&quot;10001&quot;&gt;&lt;object type=&quot;2&quot; unique_id=&quot;46629&quot;&gt;&lt;object type=&quot;3&quot; unique_id=&quot;46630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6631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6632&quot;&gt;&lt;property id=&quot;20148&quot; value=&quot;5&quot;/&gt;&lt;property id=&quot;20300&quot; value=&quot;Slide 7&quot;/&gt;&lt;property id=&quot;20307&quot; value=&quot;267&quot;/&gt;&lt;/object&gt;&lt;object type=&quot;3&quot; unique_id=&quot;46663&quot;&gt;&lt;property id=&quot;20148&quot; value=&quot;5&quot;/&gt;&lt;property id=&quot;20300&quot; value=&quot;Slide 3&quot;/&gt;&lt;property id=&quot;20307&quot; value=&quot;270&quot;/&gt;&lt;/object&gt;&lt;object type=&quot;3&quot; unique_id=&quot;46664&quot;&gt;&lt;property id=&quot;20148&quot; value=&quot;5&quot;/&gt;&lt;property id=&quot;20300&quot; value=&quot;Slide 4&quot;/&gt;&lt;property id=&quot;20307&quot; value=&quot;271&quot;/&gt;&lt;/object&gt;&lt;object type=&quot;3&quot; unique_id=&quot;46665&quot;&gt;&lt;property id=&quot;20148&quot; value=&quot;5&quot;/&gt;&lt;property id=&quot;20300&quot; value=&quot;Slide 5&quot;/&gt;&lt;property id=&quot;20307&quot; value=&quot;272&quot;/&gt;&lt;/object&gt;&lt;object type=&quot;3&quot; unique_id=&quot;46666&quot;&gt;&lt;property id=&quot;20148&quot; value=&quot;5&quot;/&gt;&lt;property id=&quot;20300&quot; value=&quot;Slide 6&quot;/&gt;&lt;property id=&quot;20307&quot; value=&quot;273&quot;/&gt;&lt;/object&gt;&lt;/object&gt;&lt;object type=&quot;8&quot; unique_id=&quot;46637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 DEN_MBA 2U Async PPT template" id="{952A5E31-D022-4EB8-BC5B-4CE90F43AAEA}" vid="{58FF3D09-DB9B-4365-B1B5-E9DF0ABA3B4D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CFE8162FD959488B7158BE7966AAE6" ma:contentTypeVersion="4" ma:contentTypeDescription="Create a new document." ma:contentTypeScope="" ma:versionID="d2ad44cc227414a5f0fe27c5c9d20e5c">
  <xsd:schema xmlns:xsd="http://www.w3.org/2001/XMLSchema" xmlns:xs="http://www.w3.org/2001/XMLSchema" xmlns:p="http://schemas.microsoft.com/office/2006/metadata/properties" xmlns:ns2="881e0c84-23f3-4e31-9715-a0fe6e874b94" targetNamespace="http://schemas.microsoft.com/office/2006/metadata/properties" ma:root="true" ma:fieldsID="e87d43ce5b91f5db841960195f30391a" ns2:_="">
    <xsd:import namespace="881e0c84-23f3-4e31-9715-a0fe6e874b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1e0c84-23f3-4e31-9715-a0fe6e874b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F4C73E-B04A-4C03-BBFE-C27368ECA3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60C7BE-5B77-4F30-8BE7-F073069FD20E}">
  <ds:schemaRefs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881e0c84-23f3-4e31-9715-a0fe6e874b9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51651E0-38A4-43FE-ACD9-FAFF57BCA954}">
  <ds:schemaRefs>
    <ds:schemaRef ds:uri="881e0c84-23f3-4e31-9715-a0fe6e874b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 DEN_MBA 2U Async PPT template</Template>
  <TotalTime>43906</TotalTime>
  <Words>781</Words>
  <Application>Microsoft Office PowerPoint</Application>
  <PresentationFormat>On-screen Show (4:3)</PresentationFormat>
  <Paragraphs>232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Lato</vt:lpstr>
      <vt:lpstr>Raleway</vt:lpstr>
      <vt:lpstr>Raleway Thin</vt:lpstr>
      <vt:lpstr>1_Office Theme</vt:lpstr>
      <vt:lpstr>2_Office Theme</vt:lpstr>
      <vt:lpstr>Swiss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in Mining</vt:lpstr>
      <vt:lpstr>Problems in Mining</vt:lpstr>
      <vt:lpstr>What are tailings?</vt:lpstr>
      <vt:lpstr>Problems in Mining</vt:lpstr>
      <vt:lpstr>Problems in Mining</vt:lpstr>
      <vt:lpstr>Impact</vt:lpstr>
      <vt:lpstr>Need</vt:lpstr>
      <vt:lpstr>PowerPoint Presentation</vt:lpstr>
      <vt:lpstr>Technology</vt:lpstr>
      <vt:lpstr>Mobile Research Unit (MRU)</vt:lpstr>
      <vt:lpstr>Our New Mobile Unit (MRU)</vt:lpstr>
      <vt:lpstr>Mobile Research Unit (MRU)</vt:lpstr>
      <vt:lpstr>Projects</vt:lpstr>
      <vt:lpstr>Russell Gulch, Colorado</vt:lpstr>
      <vt:lpstr>Russell Gulch, Colorado</vt:lpstr>
      <vt:lpstr>Russell Gulch, Colorado</vt:lpstr>
      <vt:lpstr>Gladstone Mill, Colorado</vt:lpstr>
      <vt:lpstr>Gladstone Mill, Colorado</vt:lpstr>
      <vt:lpstr>Gladstone Mill, Colorado</vt:lpstr>
      <vt:lpstr>Gladstone Mill, Colorado </vt:lpstr>
      <vt:lpstr>MineTeck, Colorado</vt:lpstr>
      <vt:lpstr>B Group Property, Colorado</vt:lpstr>
      <vt:lpstr>B Group Property, Colorado</vt:lpstr>
      <vt:lpstr>Project “B”, Colorado</vt:lpstr>
      <vt:lpstr>Rip Van Dam Mine, CO</vt:lpstr>
      <vt:lpstr>Rip Van Dam Mine</vt:lpstr>
      <vt:lpstr>Looking Forward</vt:lpstr>
      <vt:lpstr>  MineTeck 5YR Summary Financials – Revised 11/24</vt:lpstr>
      <vt:lpstr>       Use of Funds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SWOT and STP</dc:title>
  <dc:subject/>
  <dc:creator>Cristin Tarr</dc:creator>
  <cp:keywords/>
  <dc:description/>
  <cp:lastModifiedBy>Gilbert Jones</cp:lastModifiedBy>
  <cp:revision>14</cp:revision>
  <cp:lastPrinted>2024-11-12T20:05:55Z</cp:lastPrinted>
  <dcterms:created xsi:type="dcterms:W3CDTF">2020-04-14T18:23:39Z</dcterms:created>
  <dcterms:modified xsi:type="dcterms:W3CDTF">2025-02-11T19:29:46Z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0x010100C7CFE8162FD959488B7158BE7966AAE6</vt:lpwstr>
  </property>
</Properties>
</file>